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71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>
        <p:scale>
          <a:sx n="70" d="100"/>
          <a:sy n="70" d="100"/>
        </p:scale>
        <p:origin x="-618" y="-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52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9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62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859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4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447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16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65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516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62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179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91CE7-8092-4BC8-8457-6E299CAE63C3}" type="datetimeFigureOut">
              <a:rPr lang="en-US" smtClean="0"/>
              <a:t>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9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Stereolithography+(SLA)&amp;source=lnms&amp;tbm=isch&amp;sa=X&amp;ved=0ahUKEwi65_alrp7ZAhWJMI8KHdPPAmMQ_AUICigB&amp;biw=1242&amp;bih=557#imgrc=jv9gmOMdTplC4M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om/search?q=SHS+printing&amp;tbm=isch&amp;tbs=rimg:CW6sE_1G48hbJIjhNpBO7RffmeecDqGL49KHYL2H9aKG8HoPDvnLPo4ebtXkBiHwjb4iPECuzOFuhLzXNlAYDu8mgBioSCU2kE7tF9-Z5EbiybwJOkyO6KhIJ5wOoYvj0odgRB0cgpt0aYPUqEgkvYf1oobwegxHZ3Caj8PwlmSoSCcO-cs-jh5u1EUUq8A0kmVXkKhIJeQGIfCNviI8RHewAmLpWeCIqEgkQK7M4W6EvNRF7feBO-vkazSoSCc2UBgO7yaAGEej-lCxm28c_1&amp;tbo=u&amp;sa=X&amp;ved=2ahUKEwiNvP3St57ZAhUDPxQKHeYCAaYQ9C96BAgAEB4&amp;biw=1242&amp;bih=557&amp;dpr=1.1#imgdii=PQsPDzRBdVlyHM:&amp;imgrc=z5G8G1Cp-YbbpM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hl=en-KE&amp;biw=1242&amp;bih=557&amp;tbm=isch&amp;sa=1&amp;ei=PoWAWpLkD8avUa_Ag4AL&amp;q=shs+3d+printing+technology&amp;oq=shs+3d+printing+technology&amp;gs_l=psy-ab.3...208364.208770.0.209684.3.3.0.0.0.0.606.606.5-1.1.0....0...1c.1.64.psy-ab..2.0.0....0.q7ScxnkZgL8#imgrc=fjk4jkDCr8qovM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om/search?q=SLS+printing&amp;tbm=isch&amp;tbo=u&amp;source=univ&amp;sa=X&amp;ved=0ahUKEwjC85Oetp7ZAhUJ71MKHVEOAFUQsAQIOw&amp;biw=1242&amp;bih=557#imgrc=6Uz1rAE5k0CPmM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SHS+printing&amp;tbm=isch&amp;tbs=rimg:CW6sE_1G48hbJIjhNpBO7RffmeecDqGL49KHYL2H9aKG8HoPDvnLPo4ebtXkBiHwjb4iPECuzOFuhLzXNlAYDu8mgBioSCU2kE7tF9-Z5EbiybwJOkyO6KhIJ5wOoYvj0odgRB0cgpt0aYPUqEgkvYf1oobwegxHZ3Caj8PwlmSoSCcO-cs-jh5u1EUUq8A0kmVXkKhIJeQGIfCNviI8RHewAmLpWeCIqEgkQK7M4W6EvNRF7feBO-vkazSoSCc2UBgO7yaAGEej-lCxm28c_1&amp;tbo=u&amp;sa=X&amp;ved=2ahUKEwiNvP3St57ZAhUDPxQKHeYCAaYQ9C96BAgAEB4&amp;biw=1242&amp;bih=557&amp;dpr=1.1#imgdii=PQsPDzRBdVlyHM:&amp;imgrc=z5G8G1Cp-YbbpM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Stereolithography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Acronyms; Optical fabrication, Resin printing, photo solidification.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750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76" y="1027906"/>
            <a:ext cx="2750397" cy="2445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65173" y="1259717"/>
            <a:ext cx="870101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SLA - 3D printing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technology used for creating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models,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prototypes, 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parts in a layer by layer fashion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photo polymerizations,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process by which light causes chains of molecules to link, forming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polymers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Those polymers then make up the body of a three-dimensional solid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https://www.google.com/search?q=Stereolithography+(SLA)&amp;source=lnms&amp;tbm=isch&amp;sa=X&amp;ved=0ahUKEwi65_alrp7ZAhWJMI8KHdPPAmMQ_AUICigB&amp;biw=1242&amp;bih=557#imgrc=jv9gmOMdTplC4M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76" y="3640920"/>
            <a:ext cx="2676243" cy="26779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991019" y="3209949"/>
            <a:ext cx="920098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FDM - 3D printing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technology used for creating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models,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prototypes, 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parts in a layer by layer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fashion using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FDM Technology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build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parts layer-by-layer from the bottom up by heating and extruding thermoplastic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filaments.</a:t>
            </a:r>
          </a:p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/search?q=SHS+printing&amp;tbm=isch&amp;tbs=rimg:CW6sE_1G48hbJIjhNpBO7RffmeecDqGL49KHYL2H9aKG8HoPDvnLPo4ebtXkBiHwjb4iPECuzOFuhLzXNlAYDu8mgBioSCU2kE7tF9-Z5EbiybwJOkyO6KhIJ5wOoYvj0odgRB0cgpt0aYPUqEgkvYf1oobwegxHZ3Caj8PwlmSoSCcO-cs-jh5u1EUUq8A0kmVXkKhIJeQGIfCNviI8RHewAmLpWeCIqEgkQK7M4W6EvNRF7feBO-vkazSoSCc2UBgO7yaAGEej-lCxm28c_1&amp;tbo=u&amp;sa=X&amp;ved=2ahUKEwiNvP3St57ZAhUDPxQKHeYCAaYQ9C96BAgAEB4&amp;biw=1242&amp;bih=557&amp;dpr=1.1#imgdii=PQsPDzRBdVlyHM:&amp;imgrc=z5G8G1Cp-Ybbp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57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388937"/>
            <a:ext cx="3171825" cy="24939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90981" y="541292"/>
            <a:ext cx="870101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SHS - 3D printing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technology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uses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thermal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print head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apply heat to layers of powdered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thermoplastic .When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layer is finished, the powder bed moves down, and an automated roller adds a new layer of material which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sintered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to form the next cross-section of the model. SHS is best for manufacturing inexpensive prototypes for concept evaluation, fit/form and functional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testing.</a:t>
            </a:r>
          </a:p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search?hl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=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en-KE&amp;biw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=1242&amp;bih=557&amp;tbm=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isch&amp;sa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=1&amp;ei=PoWAWpLkD8avUa_Ag4AL&amp;q=shs+3d+printing+technology&amp;oq=shs+3d+printing+technology&amp;gs_l=psy-ab.3...208364.208770.0.209684.3.3.0.0.0.0.606.606.5-1.1.0....0...1c.1.64.psy-ab..2.0.0....0.q7ScxnkZgL8#imgrc=fjk4jkDCr8qovM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4" y="3601872"/>
            <a:ext cx="3171825" cy="254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90981" y="3711053"/>
            <a:ext cx="870101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SLS - 3D printing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technology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echnique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uses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laser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as the power source to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sinter powdered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 (typically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nylon) aiming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laser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automatically 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points in space defined by a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3D model binding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material together to create a solid structure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://www.google.com/search?q=SLS+printing&amp;tbm=isch&amp;tbo=u&amp;source=univ&amp;sa=X&amp;ved=0ahUKEwjC85Oetp7ZAhUJ71MKHVEOAFUQsAQIOw&amp;biw=1242&amp;bih=557#imgrc=6Uz1rAE5k0CPmM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086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25" y="906932"/>
            <a:ext cx="2904247" cy="28751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20872" y="906932"/>
            <a:ext cx="83472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DLP - 3D printing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manufacturing process where objects are created by a 3D printer that uses a digital light projector (DLP) as the light source for curing photo-reactive polymers. There are advantages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 DLP 3D printer over other types of printing methods such as SLA. 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u="sng" dirty="0">
                <a:hlinkClick r:id="rId3"/>
              </a:rPr>
              <a:t>https://www.google.com/search?q=SHS+printing&amp;tbm=isch&amp;tbs=rimg:CW6sE_1G48hbJIjhNpBO7RffmeecDqGL49KHYL2H9aKG8HoPDvnLPo4ebtXkBiHwjb4iPECuzOFuhLzXNlAYDu8mgBioSCU2kE7tF9-Z5EbiybwJOkyO6KhIJ5wOoYvj0odgRB0cgpt0aYPUqEgkvYf1oobwegxHZ3Caj8PwlmSoSCcO-cs-jh5u1EUUq8A0kmVXkKhIJeQGIfCNviI8RHewAmLpWeCIqEgkQK7M4W6EvNRF7feBO-vkazSoSCc2UBgO7yaAGEej-lCxm28c_1&amp;tbo=u&amp;sa=X&amp;ved=2ahUKEwiNvP3St57ZAhUDPxQKHeYCAaYQ9C96BAgAEB4&amp;biw=1242&amp;bih=557&amp;dpr=1.1#imgdii=PQsPDzRBdVlyHM:&amp;imgrc=z5G8G1Cp-YbbpM</a:t>
            </a:r>
            <a:r>
              <a:rPr lang="en-US" dirty="0"/>
              <a:t>: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016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Stereo lithography  -SLA uses many materials including plastic material such as  Polypropylene,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Acrylate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polymers,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Nylon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Fused Filament Fabrication -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key advantages of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FDM printing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real engineering plastics, like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ABS, polycarbonate, nylon 6 and nylon 12.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Selective Heat sintering- SHS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 printers are designed to be used with thermoplastic powder only. 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Selective Laser Sintering – SLS 3Dprinters use reinforced plastic such as nylon 12 HST, nylon 12 GSL and nylon 11 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Digital Light processing – DLP plastic material are only liquid photopolymers such as R5, R11 and AB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FLex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 Materials.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037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Raw Shape/Form.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89862" y="1640959"/>
            <a:ext cx="800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Polypropylene; It is granular and sensitive to light. Melts to form a bath of about 0.1mm and additional layer is added.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70392"/>
            <a:ext cx="3078708" cy="11975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89862" y="3678128"/>
            <a:ext cx="800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Acrolyte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polymers; It is liquid and sensitive to light. It forms a bath of about 0.1mm and additional layer is added.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931006"/>
            <a:ext cx="3078707" cy="133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189862" y="5226521"/>
            <a:ext cx="8002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ylon; When loaded into machine is liquid and sensitive to light. It form aa bath of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0.1mm and additional layer is added. I comes in color options as white or black and different mixes of the two colors.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06807"/>
            <a:ext cx="3078707" cy="178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12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Raw Shape/Form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7" y="2205840"/>
            <a:ext cx="3078707" cy="19042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16904" y="2626932"/>
            <a:ext cx="800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Polystyrene high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impact; solid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sensitive to light. It is in form of a filament that is sensitive to light and is soluble.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89862" y="5286534"/>
            <a:ext cx="800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Polyvinyl Alcohol; is solid and sensitive to light. It is in form of a filament that is sensitive to light and is soluble.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7" y="4490288"/>
            <a:ext cx="3078707" cy="21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630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zone </a:t>
            </a:r>
            <a:r>
              <a:rPr lang="en-US" dirty="0" err="1" smtClean="0"/>
              <a:t>atamosphre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Stereolithography works in a normal atmospheric zone.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prevent oxidation of metals due to the heat pf the laser beam shielding gases that are inert, such as argon and helium, are used.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our case hover, shielding gases are not necessary because the material used is plastic.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304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 of energy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Laser beams are used in Stereolithography to melt the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metrix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material.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low-power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laser is used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harden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photosensitive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resin and achieve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polymerization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Spatial coherence focuses the laser on a tight spot form different sources of light.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473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Dimensional tolerance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inch; +/- 0.005” or 0.127 mm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 inch; +/- 0.007”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Third Inch; +/- 0.009”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0.002” for each additional inch.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92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speeds for each method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1339771"/>
              </p:ext>
            </p:extLst>
          </p:nvPr>
        </p:nvGraphicFramePr>
        <p:xfrm>
          <a:off x="1079499" y="2171699"/>
          <a:ext cx="8407401" cy="3734595"/>
        </p:xfrm>
        <a:graphic>
          <a:graphicData uri="http://schemas.openxmlformats.org/drawingml/2006/table">
            <a:tbl>
              <a:tblPr/>
              <a:tblGrid>
                <a:gridCol w="2802467"/>
                <a:gridCol w="2802467"/>
                <a:gridCol w="2802467"/>
              </a:tblGrid>
              <a:tr h="746919"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Technology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3D Printer Model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Building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Speeds</a:t>
                      </a:r>
                      <a:endParaRPr lang="en-US" b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746919"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SLS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EOS P396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Up to 48 mm/h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746919"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SLA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Projet 1200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Up to 14 mm/h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746919"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DMLS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EOSINT 280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2 to 8 mm3/s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746919"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FDM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b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50 to 150 mm/h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2388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speed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789653"/>
              </p:ext>
            </p:extLst>
          </p:nvPr>
        </p:nvGraphicFramePr>
        <p:xfrm>
          <a:off x="1739898" y="1825625"/>
          <a:ext cx="6477002" cy="4351337"/>
        </p:xfrm>
        <a:graphic>
          <a:graphicData uri="http://schemas.openxmlformats.org/drawingml/2006/table">
            <a:tbl>
              <a:tblPr/>
              <a:tblGrid>
                <a:gridCol w="3238501"/>
                <a:gridCol w="3238501"/>
              </a:tblGrid>
              <a:tr h="609187">
                <a:tc rowSpan="2"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Plastic</a:t>
                      </a: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Maximum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8702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677 x 368 x 565 </a:t>
                      </a:r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$/mm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348107">
                <a:tc rowSpan="2"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Silver/Brass </a:t>
                      </a: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Maximum </a:t>
                      </a: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609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x 80 x 100 </a:t>
                      </a:r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$/mm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348107">
                <a:tc rowSpan="2">
                  <a:txBody>
                    <a:bodyPr/>
                    <a:lstStyle/>
                    <a:p>
                      <a:pPr algn="just" fontAlgn="base"/>
                      <a:r>
                        <a:rPr lang="en-US" sz="17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Resin</a:t>
                      </a: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Maximum </a:t>
                      </a: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609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 x 190 x 147 </a:t>
                      </a:r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$/mm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348107">
                <a:tc rowSpan="2">
                  <a:txBody>
                    <a:bodyPr/>
                    <a:lstStyle/>
                    <a:p>
                      <a:pPr algn="just" fontAlgn="base"/>
                      <a:r>
                        <a:rPr lang="en-US" sz="17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Alumide</a:t>
                      </a: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Maximum </a:t>
                      </a: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609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x 300 x 500 </a:t>
                      </a:r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$/mm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149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Building costs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4010925"/>
              </p:ext>
            </p:extLst>
          </p:nvPr>
        </p:nvGraphicFramePr>
        <p:xfrm>
          <a:off x="1739898" y="1825625"/>
          <a:ext cx="6477002" cy="3394043"/>
        </p:xfrm>
        <a:graphic>
          <a:graphicData uri="http://schemas.openxmlformats.org/drawingml/2006/table">
            <a:tbl>
              <a:tblPr/>
              <a:tblGrid>
                <a:gridCol w="3238501"/>
                <a:gridCol w="3238501"/>
              </a:tblGrid>
              <a:tr h="609187">
                <a:tc rowSpan="2">
                  <a:txBody>
                    <a:bodyPr/>
                    <a:lstStyle/>
                    <a:p>
                      <a:pPr algn="just" fontAlgn="base"/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SLS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Maximum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8702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15 $/mm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348107">
                <a:tc rowSpan="2">
                  <a:txBody>
                    <a:bodyPr/>
                    <a:lstStyle/>
                    <a:p>
                      <a:pPr algn="just" fontAlgn="base"/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SLA</a:t>
                      </a:r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609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10 $/mm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348107">
                <a:tc rowSpan="2">
                  <a:txBody>
                    <a:bodyPr/>
                    <a:lstStyle/>
                    <a:p>
                      <a:pPr algn="just" fontAlgn="base"/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FDM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609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7 $/mm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584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087799"/>
              </p:ext>
            </p:extLst>
          </p:nvPr>
        </p:nvGraphicFramePr>
        <p:xfrm>
          <a:off x="1028701" y="1854199"/>
          <a:ext cx="9791700" cy="3190521"/>
        </p:xfrm>
        <a:graphic>
          <a:graphicData uri="http://schemas.openxmlformats.org/drawingml/2006/table">
            <a:tbl>
              <a:tblPr/>
              <a:tblGrid>
                <a:gridCol w="1735927"/>
                <a:gridCol w="3173486"/>
                <a:gridCol w="2820877"/>
                <a:gridCol w="2061410"/>
              </a:tblGrid>
              <a:tr h="353056">
                <a:tc>
                  <a:txBody>
                    <a:bodyPr/>
                    <a:lstStyle/>
                    <a:p>
                      <a:pPr algn="l"/>
                      <a:endParaRPr lang="en-US" sz="1800" b="1" dirty="0">
                        <a:solidFill>
                          <a:srgbClr val="22222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87" marR="12087" marT="6044" marB="604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Fused Deposition Modeling (FDM)</a:t>
                      </a:r>
                    </a:p>
                    <a:p>
                      <a:pPr algn="l"/>
                      <a:endParaRPr lang="en-US" sz="1800" b="1" dirty="0">
                        <a:solidFill>
                          <a:srgbClr val="22222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87" marR="12087" marT="6044" marB="604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Stereolithography (SLA)</a:t>
                      </a:r>
                    </a:p>
                    <a:p>
                      <a:pPr algn="l"/>
                      <a:endParaRPr lang="en-US" sz="1800" b="1" dirty="0">
                        <a:solidFill>
                          <a:srgbClr val="22222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87" marR="12087" marT="6044" marB="604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Selective Laser Sintering (SLS)</a:t>
                      </a:r>
                    </a:p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87" marR="12087" marT="6044" marB="6044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473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</a:t>
                      </a:r>
                      <a:endParaRPr lang="en-US" sz="1800" dirty="0">
                        <a:solidFill>
                          <a:srgbClr val="22222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87" marR="12087" marT="6044" marB="604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accuracy</a:t>
                      </a:r>
                      <a:b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details</a:t>
                      </a:r>
                      <a:b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Limited design compatibility</a:t>
                      </a:r>
                    </a:p>
                  </a:txBody>
                  <a:tcPr marL="12087" marR="12087" marT="6044" marB="604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Limited build volume on desktop</a:t>
                      </a:r>
                      <a:b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1800" dirty="0">
                        <a:solidFill>
                          <a:srgbClr val="22222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87" marR="12087" marT="6044" marB="604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Rough surface finish</a:t>
                      </a:r>
                      <a:b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Limited material options</a:t>
                      </a:r>
                    </a:p>
                  </a:txBody>
                  <a:tcPr marL="12087" marR="12087" marT="6044" marB="604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19300" y="254000"/>
            <a:ext cx="8343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DRAWBACKS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59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9520451" cy="4193038"/>
          </a:xfrm>
        </p:spPr>
        <p:txBody>
          <a:bodyPr>
            <a:normAutofit/>
          </a:bodyPr>
          <a:lstStyle/>
          <a:p>
            <a:pPr marL="0" indent="-457200">
              <a:buNone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Bártolo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 J. (Ed.). (2011). 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Stereolithography: materials, processes and applications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Springer Science &amp; Business Media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-45720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Joe Lopes, A., MacDonald, E., &amp; Wicker, R. B. (2012). Integrating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stereolithography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direct print technologies for 3D structural electronics fabrication. 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Rapid Prototyping Journal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129-143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457200">
              <a:buNone/>
            </a:pP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Melchels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 P.,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Feijen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J., &amp;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Grijpma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W. (2010). A review on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stereolithography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its applications in biomedical engineering. 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Biomaterials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(24), 6121-6130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-45720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Clay, K., Gardner, I.,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Bresler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E., Seal, M., &amp; Speakman, S. (2002). Direct legend printing (DLP) on printed circuit boards using piezoelectric inkjet technology. 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Circuit World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24-31.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Silva, D. N., De Oliveira, M. G.,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Meurer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Meurer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I., da Silva, J. V. L., &amp; Santa-Bárbara, A. (2008). Dimensional error in selective laser sintering and 3D-printing of models for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craniomaxillary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anatomy reconstruction. 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Cranio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Maxillo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-Facial Surgery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(8), 443-449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Skowyra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Pietrzak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K., &amp;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Alhnan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A. (2015). Fabrication of extended-release patient-tailored prednisolone tablets via fused deposition modelling (FDM) 3D printing. 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Journal of Pharmaceutical Sciences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11-17.</a:t>
            </a:r>
          </a:p>
        </p:txBody>
      </p:sp>
    </p:spTree>
    <p:extLst>
      <p:ext uri="{BB962C8B-B14F-4D97-AF65-F5344CB8AC3E}">
        <p14:creationId xmlns:p14="http://schemas.microsoft.com/office/powerpoint/2010/main" val="2217084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47730"/>
            <a:ext cx="10515600" cy="582923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89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</TotalTime>
  <Words>530</Words>
  <Application>Microsoft Office PowerPoint</Application>
  <PresentationFormat>Custom</PresentationFormat>
  <Paragraphs>93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Stereolithography (SLA).</vt:lpstr>
      <vt:lpstr>Process </vt:lpstr>
      <vt:lpstr>PowerPoint Presentation</vt:lpstr>
      <vt:lpstr>PowerPoint Presentation</vt:lpstr>
      <vt:lpstr>Build Materials.  </vt:lpstr>
      <vt:lpstr>Raw Shape/Form. </vt:lpstr>
      <vt:lpstr>Raw Shape/Form </vt:lpstr>
      <vt:lpstr>Work zone atamosphre</vt:lpstr>
      <vt:lpstr>Source of energy </vt:lpstr>
      <vt:lpstr>Dimensional tolerance</vt:lpstr>
      <vt:lpstr>Building speeds for each method </vt:lpstr>
      <vt:lpstr>Building speed</vt:lpstr>
      <vt:lpstr>Building costs</vt:lpstr>
      <vt:lpstr>PowerPoint Presentation</vt:lpstr>
      <vt:lpstr>References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Stereo lithography (SLA).</dc:title>
  <dc:creator>Vinny</dc:creator>
  <cp:lastModifiedBy>vini</cp:lastModifiedBy>
  <cp:revision>48</cp:revision>
  <dcterms:created xsi:type="dcterms:W3CDTF">2018-02-07T11:08:36Z</dcterms:created>
  <dcterms:modified xsi:type="dcterms:W3CDTF">2018-02-11T18:45:26Z</dcterms:modified>
</cp:coreProperties>
</file>